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630C-2A85-4CEA-84EA-8B6D8F15E4F7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139-54AC-4277-83E1-EAA41E945F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28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630C-2A85-4CEA-84EA-8B6D8F15E4F7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139-54AC-4277-83E1-EAA41E945F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60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630C-2A85-4CEA-84EA-8B6D8F15E4F7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139-54AC-4277-83E1-EAA41E945F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55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630C-2A85-4CEA-84EA-8B6D8F15E4F7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139-54AC-4277-83E1-EAA41E945F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6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630C-2A85-4CEA-84EA-8B6D8F15E4F7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139-54AC-4277-83E1-EAA41E945F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21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630C-2A85-4CEA-84EA-8B6D8F15E4F7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139-54AC-4277-83E1-EAA41E945F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4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630C-2A85-4CEA-84EA-8B6D8F15E4F7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139-54AC-4277-83E1-EAA41E945F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91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630C-2A85-4CEA-84EA-8B6D8F15E4F7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139-54AC-4277-83E1-EAA41E945F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83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630C-2A85-4CEA-84EA-8B6D8F15E4F7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139-54AC-4277-83E1-EAA41E945F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7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630C-2A85-4CEA-84EA-8B6D8F15E4F7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139-54AC-4277-83E1-EAA41E945F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56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630C-2A85-4CEA-84EA-8B6D8F15E4F7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139-54AC-4277-83E1-EAA41E945F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93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0630C-2A85-4CEA-84EA-8B6D8F15E4F7}" type="datetimeFigureOut">
              <a:rPr lang="es-ES" smtClean="0"/>
              <a:t>06/09/2019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D7139-54AC-4277-83E1-EAA41E945F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02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stilosdevidasaludable.msssi.gob.es/tabaco/home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evista.consumer.es/web/eu/20140101/pdf/salud-2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bjetivobienestar.com/bienestar/bienestar-del-entorno/-sabias-que-los-fumadores-ligan-menos-4017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7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581" y="310675"/>
            <a:ext cx="469265" cy="640080"/>
          </a:xfrm>
          <a:prstGeom prst="rect">
            <a:avLst/>
          </a:prstGeom>
          <a:noFill/>
        </p:spPr>
      </p:pic>
      <p:sp>
        <p:nvSpPr>
          <p:cNvPr id="2094" name="Rectángulo 2093"/>
          <p:cNvSpPr/>
          <p:nvPr/>
        </p:nvSpPr>
        <p:spPr>
          <a:xfrm>
            <a:off x="0" y="1740749"/>
            <a:ext cx="10113877" cy="4290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ES" sz="4400" b="1" dirty="0" smtClean="0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gradFill>
                  <a:gsLst>
                    <a:gs pos="10000">
                      <a:srgbClr val="84B1FF"/>
                    </a:gs>
                    <a:gs pos="90000">
                      <a:srgbClr val="385D8A"/>
                    </a:gs>
                  </a:gsLst>
                  <a:lin ang="5400000" scaled="0"/>
                </a:gra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GALDERAK</a:t>
            </a:r>
            <a:r>
              <a:rPr lang="es-ES" sz="3200" b="1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4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</a:t>
            </a:r>
            <a:r>
              <a:rPr lang="es-ES" sz="3200" b="1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400" b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ERANTZUNAK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r">
              <a:lnSpc>
                <a:spcPct val="115000"/>
              </a:lnSpc>
              <a:spcAft>
                <a:spcPts val="0"/>
              </a:spcAft>
            </a:pPr>
            <a:r>
              <a:rPr lang="es-ES" sz="3200" dirty="0" smtClean="0">
                <a:ln w="38100" cap="rnd" cmpd="sng" algn="ctr">
                  <a:solidFill>
                    <a:srgbClr val="00B050"/>
                  </a:solidFill>
                  <a:prstDash val="solid"/>
                  <a:bevel/>
                </a:ln>
                <a:gradFill>
                  <a:gsLst>
                    <a:gs pos="0">
                      <a:srgbClr val="006D2A"/>
                    </a:gs>
                    <a:gs pos="50000">
                      <a:srgbClr val="009E41"/>
                    </a:gs>
                    <a:gs pos="100000">
                      <a:srgbClr val="00BD4F"/>
                    </a:gs>
                  </a:gsLst>
                  <a:lin ang="8100000" scaled="0"/>
                </a:gra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ERRETZEN	HASI 	AURRETIK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r">
              <a:lnSpc>
                <a:spcPct val="115000"/>
              </a:lnSpc>
              <a:spcAft>
                <a:spcPts val="0"/>
              </a:spcAft>
            </a:pPr>
            <a:r>
              <a:rPr lang="es-ES" sz="3200" dirty="0" smtClean="0">
                <a:ln w="38100" cap="rnd" cmpd="sng" algn="ctr">
                  <a:solidFill>
                    <a:srgbClr val="00B050"/>
                  </a:solidFill>
                  <a:prstDash val="solid"/>
                  <a:bevel/>
                </a:ln>
                <a:gradFill>
                  <a:gsLst>
                    <a:gs pos="0">
                      <a:srgbClr val="006D2A"/>
                    </a:gs>
                    <a:gs pos="50000">
                      <a:srgbClr val="009E41"/>
                    </a:gs>
                    <a:gs pos="100000">
                      <a:srgbClr val="00BD4F"/>
                    </a:gs>
                  </a:gsLst>
                  <a:lin ang="8100000" scaled="0"/>
                </a:gra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GOGOETA	EGITEKO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r">
              <a:lnSpc>
                <a:spcPct val="115000"/>
              </a:lnSpc>
              <a:spcAft>
                <a:spcPts val="0"/>
              </a:spcAft>
            </a:pPr>
            <a:r>
              <a:rPr lang="es-ES" sz="3200" dirty="0" smtClean="0">
                <a:ln w="38100" cap="rnd" cmpd="sng" algn="ctr">
                  <a:solidFill>
                    <a:srgbClr val="00B050"/>
                  </a:solidFill>
                  <a:prstDash val="solid"/>
                  <a:bevel/>
                </a:ln>
                <a:gradFill>
                  <a:gsLst>
                    <a:gs pos="0">
                      <a:srgbClr val="006D2A"/>
                    </a:gs>
                    <a:gs pos="50000">
                      <a:srgbClr val="009E41"/>
                    </a:gs>
                    <a:gs pos="100000">
                      <a:srgbClr val="00BD4F"/>
                    </a:gs>
                  </a:gsLst>
                  <a:lin ang="8100000" scaled="0"/>
                </a:gra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302260" algn="r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gradFill>
                  <a:gsLst>
                    <a:gs pos="0">
                      <a:srgbClr val="FFDE80"/>
                    </a:gs>
                    <a:gs pos="50000">
                      <a:srgbClr val="FFE8B3"/>
                    </a:gs>
                    <a:gs pos="100000">
                      <a:srgbClr val="FFF3DA"/>
                    </a:gs>
                  </a:gsLst>
                  <a:lin ang="18900000" scaled="0"/>
                </a:gra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KERIK GABEKO GAZTEAK 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302260" algn="r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gradFill>
                  <a:gsLst>
                    <a:gs pos="0">
                      <a:srgbClr val="FFDE80"/>
                    </a:gs>
                    <a:gs pos="50000">
                      <a:srgbClr val="FFE8B3"/>
                    </a:gs>
                    <a:gs pos="100000">
                      <a:srgbClr val="FFF3DA"/>
                    </a:gs>
                  </a:gsLst>
                  <a:lin ang="18900000" scaled="0"/>
                </a:gra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PROGRAMAN PARTE HARTZEN DUTEN IRAKASLEEI LAGUNTZEKO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302260" algn="r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gradFill>
                  <a:gsLst>
                    <a:gs pos="0">
                      <a:srgbClr val="FFDE80"/>
                    </a:gs>
                    <a:gs pos="50000">
                      <a:srgbClr val="FFE8B3"/>
                    </a:gs>
                    <a:gs pos="100000">
                      <a:srgbClr val="FFF3DA"/>
                    </a:gs>
                  </a:gsLst>
                  <a:lin ang="18900000" scaled="0"/>
                </a:gra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MATERIAL DIDAKTIKOA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302260" algn="r">
              <a:lnSpc>
                <a:spcPct val="115000"/>
              </a:lnSpc>
              <a:spcAft>
                <a:spcPts val="0"/>
              </a:spcAft>
            </a:pPr>
            <a:r>
              <a:rPr lang="es-ES" b="1" dirty="0" err="1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gradFill>
                  <a:gsLst>
                    <a:gs pos="0">
                      <a:srgbClr val="FFDE80"/>
                    </a:gs>
                    <a:gs pos="50000">
                      <a:srgbClr val="FFE8B3"/>
                    </a:gs>
                    <a:gs pos="100000">
                      <a:srgbClr val="FFF3DA"/>
                    </a:gs>
                  </a:gsLst>
                  <a:lin ang="18900000" scaled="0"/>
                </a:gra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Lehen</a:t>
            </a:r>
            <a:r>
              <a:rPr lang="es-ES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gradFill>
                  <a:gsLst>
                    <a:gs pos="0">
                      <a:srgbClr val="FFDE80"/>
                    </a:gs>
                    <a:gs pos="50000">
                      <a:srgbClr val="FFE8B3"/>
                    </a:gs>
                    <a:gs pos="100000">
                      <a:srgbClr val="FFF3DA"/>
                    </a:gs>
                  </a:gsLst>
                  <a:lin ang="18900000" scaled="0"/>
                </a:gra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gradFill>
                  <a:gsLst>
                    <a:gs pos="0">
                      <a:srgbClr val="FFDE80"/>
                    </a:gs>
                    <a:gs pos="50000">
                      <a:srgbClr val="FFE8B3"/>
                    </a:gs>
                    <a:gs pos="100000">
                      <a:srgbClr val="FFF3DA"/>
                    </a:gs>
                  </a:gsLst>
                  <a:lin ang="18900000" scaled="0"/>
                </a:gra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Hezkuntzako</a:t>
            </a:r>
            <a:r>
              <a:rPr lang="es-ES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gradFill>
                  <a:gsLst>
                    <a:gs pos="0">
                      <a:srgbClr val="FFDE80"/>
                    </a:gs>
                    <a:gs pos="50000">
                      <a:srgbClr val="FFE8B3"/>
                    </a:gs>
                    <a:gs pos="100000">
                      <a:srgbClr val="FFF3DA"/>
                    </a:gs>
                  </a:gsLst>
                  <a:lin ang="18900000" scaled="0"/>
                </a:gra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6.maila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24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04" y="1419849"/>
            <a:ext cx="8892596" cy="351152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590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02" y="1176711"/>
            <a:ext cx="8892596" cy="4504577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9553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02" y="882305"/>
            <a:ext cx="8892596" cy="509339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71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02" y="799932"/>
            <a:ext cx="8892596" cy="525813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84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02" y="2471796"/>
            <a:ext cx="8892596" cy="1914407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1082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02" y="1026457"/>
            <a:ext cx="8892596" cy="4805085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755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02" y="973067"/>
            <a:ext cx="8892596" cy="4911865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0139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12" y="1076625"/>
            <a:ext cx="8892596" cy="518949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9414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382" y="1428661"/>
            <a:ext cx="8892596" cy="406678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326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02" y="863237"/>
            <a:ext cx="8892596" cy="513152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914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18351" y="1169034"/>
            <a:ext cx="8795133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  <a:tabLst>
                <a:tab pos="180340" algn="l"/>
                <a:tab pos="6661150" algn="l"/>
              </a:tabLst>
            </a:pPr>
            <a:r>
              <a:rPr lang="es-ES" sz="2800" b="1" spc="300" dirty="0" smtClean="0">
                <a:ln w="5715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1.-</a:t>
            </a:r>
            <a:r>
              <a:rPr lang="es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Zigarro </a:t>
            </a:r>
            <a:r>
              <a:rPr lang="es-ES" dirty="0" err="1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elektronikoari</a:t>
            </a:r>
            <a:r>
              <a:rPr lang="es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buruzko</a:t>
            </a:r>
            <a:r>
              <a:rPr lang="es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adierazpenak</a:t>
            </a:r>
            <a:r>
              <a:rPr lang="es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s-ES" dirty="0" err="1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erantzun</a:t>
            </a:r>
            <a:r>
              <a:rPr lang="es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  <a:r>
              <a:rPr lang="es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baino</a:t>
            </a:r>
            <a:r>
              <a:rPr lang="es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gehiago</a:t>
            </a:r>
            <a:r>
              <a:rPr lang="es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eman</a:t>
            </a:r>
            <a:r>
              <a:rPr lang="es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dezakezu</a:t>
            </a:r>
            <a:r>
              <a:rPr lang="es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  <p:sp>
        <p:nvSpPr>
          <p:cNvPr id="9" name="Rectángulo 8"/>
          <p:cNvSpPr/>
          <p:nvPr/>
        </p:nvSpPr>
        <p:spPr>
          <a:xfrm>
            <a:off x="1902245" y="2464434"/>
            <a:ext cx="6096000" cy="173489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2260">
              <a:lnSpc>
                <a:spcPct val="150000"/>
              </a:lnSpc>
              <a:spcAft>
                <a:spcPts val="1000"/>
              </a:spcAft>
              <a:tabLst>
                <a:tab pos="3510915" algn="l"/>
              </a:tabLst>
            </a:pPr>
            <a:r>
              <a:rPr lang="eu-ES" sz="1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Ur-lurruna da.</a:t>
            </a:r>
            <a:endParaRPr lang="es-ES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2260">
              <a:lnSpc>
                <a:spcPct val="150000"/>
              </a:lnSpc>
              <a:spcAft>
                <a:spcPts val="1000"/>
              </a:spcAft>
              <a:tabLst>
                <a:tab pos="3510915" algn="l"/>
              </a:tabLst>
            </a:pPr>
            <a:r>
              <a:rPr lang="eu-ES" sz="1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Begietan eta arnasbideetan narritadura sortzen du.</a:t>
            </a:r>
            <a:endParaRPr lang="es-ES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2260">
              <a:lnSpc>
                <a:spcPct val="150000"/>
              </a:lnSpc>
              <a:spcAft>
                <a:spcPts val="1000"/>
              </a:spcAft>
              <a:tabLst>
                <a:tab pos="3510915" algn="l"/>
              </a:tabLst>
            </a:pPr>
            <a:r>
              <a:rPr lang="eu-ES" sz="1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Substantzia toxikoak dauzka; horietako batzuk kartzinogenoak </a:t>
            </a:r>
            <a:r>
              <a:rPr lang="eu-ES" sz="14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302260">
              <a:lnSpc>
                <a:spcPct val="150000"/>
              </a:lnSpc>
              <a:spcAft>
                <a:spcPts val="1000"/>
              </a:spcAft>
              <a:tabLst>
                <a:tab pos="3510915" algn="l"/>
              </a:tabLst>
            </a:pPr>
            <a:r>
              <a:rPr lang="es-E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u-ES" sz="14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u-ES" sz="1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Zigarro klasikoak adina nikotina eduki dezake.</a:t>
            </a:r>
            <a:endParaRPr lang="es-E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Resultado de imagen de imagenes de cigarrillo electronic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330" y="4070908"/>
            <a:ext cx="2003425" cy="129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Imagen 1" descr="Resultado de imagen de imagenes de cigarrillo electron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39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048000" y="1786307"/>
            <a:ext cx="6096000" cy="3285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6070" algn="ctr">
              <a:lnSpc>
                <a:spcPct val="104000"/>
              </a:lnSpc>
              <a:spcAft>
                <a:spcPts val="0"/>
              </a:spcAft>
            </a:pPr>
            <a:r>
              <a:rPr lang="eu-ES" sz="24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Erantzuna</a:t>
            </a:r>
            <a:r>
              <a:rPr lang="eu-ES" sz="2400" b="1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u-ES" sz="2400" b="1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 algn="r">
              <a:lnSpc>
                <a:spcPct val="104000"/>
              </a:lnSpc>
              <a:spcAft>
                <a:spcPts val="0"/>
              </a:spcAft>
            </a:pPr>
            <a:r>
              <a:rPr lang="eu-ES" sz="24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 algn="r">
              <a:lnSpc>
                <a:spcPct val="104000"/>
              </a:lnSpc>
              <a:spcAft>
                <a:spcPts val="0"/>
              </a:spcAft>
            </a:pPr>
            <a:r>
              <a:rPr lang="eu-ES" sz="24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 algn="r">
              <a:lnSpc>
                <a:spcPct val="104000"/>
              </a:lnSpc>
              <a:spcAft>
                <a:spcPts val="0"/>
              </a:spcAft>
            </a:pPr>
            <a:r>
              <a:rPr lang="eu-ES" sz="24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6070" algn="r">
              <a:lnSpc>
                <a:spcPct val="104000"/>
              </a:lnSpc>
              <a:spcAft>
                <a:spcPts val="0"/>
              </a:spcAft>
            </a:pPr>
            <a:r>
              <a:rPr lang="eu-ES" sz="24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u-ES" sz="2000" b="1" i="1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osagarria: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u-ES" sz="20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u-ES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http://www.tobacco </a:t>
            </a:r>
            <a:r>
              <a:rPr lang="eu-ES" b="1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facts.org</a:t>
            </a:r>
            <a:r>
              <a:rPr lang="eu-ES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/poster/</a:t>
            </a:r>
            <a:r>
              <a:rPr lang="eu-ES" b="1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index.html</a:t>
            </a:r>
            <a:r>
              <a:rPr lang="eu-ES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536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281" y="909009"/>
            <a:ext cx="8892596" cy="2660339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64" y="3845981"/>
            <a:ext cx="6666230" cy="236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251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02" y="1636627"/>
            <a:ext cx="8892596" cy="358474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934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91" y="839593"/>
            <a:ext cx="8912418" cy="5178814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8713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02" y="1420779"/>
            <a:ext cx="8892596" cy="4016441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561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905" y="1270897"/>
            <a:ext cx="5724640" cy="528569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7408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048000" y="2831657"/>
            <a:ext cx="6096000" cy="11946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algn="just">
              <a:spcBef>
                <a:spcPts val="1200"/>
              </a:spcBef>
              <a:spcAft>
                <a:spcPts val="1200"/>
              </a:spcAft>
            </a:pPr>
            <a:r>
              <a:rPr lang="es-ES" sz="2800" b="1" cap="small" spc="300" dirty="0" err="1">
                <a:ln w="5715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esteka</a:t>
            </a:r>
            <a:r>
              <a:rPr lang="es-ES" sz="2800" b="1" cap="small" spc="300" dirty="0">
                <a:ln w="5715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cap="small" spc="300" dirty="0" err="1">
                <a:ln w="5715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interesgarriak</a:t>
            </a:r>
            <a:r>
              <a:rPr lang="es-ES" sz="2800" b="1" cap="small" spc="300" dirty="0">
                <a:ln w="5715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ES" sz="1400" b="1" cap="small" spc="100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http://www.estilosdevidasaludable.msssi.gob.es/tabaco/home.htm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58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938164" y="715175"/>
            <a:ext cx="3649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70305" marR="90170" algn="ctr">
              <a:lnSpc>
                <a:spcPct val="200000"/>
              </a:lnSpc>
              <a:spcAft>
                <a:spcPts val="0"/>
              </a:spcAft>
            </a:pPr>
            <a:r>
              <a:rPr lang="es-ES" b="1" smtClean="0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Erantzuna: B, C eta D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02246" y="1893735"/>
            <a:ext cx="7219720" cy="231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  <a:tabLst>
                <a:tab pos="180340" algn="l"/>
                <a:tab pos="6661150" algn="l"/>
              </a:tabLst>
            </a:pPr>
            <a:r>
              <a:rPr lang="es-ES" sz="3600" b="1" spc="300" dirty="0" smtClean="0">
                <a:ln w="5715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s-ES" sz="2000" b="1" i="1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lang="es-ES" sz="2000" b="1" i="1" dirty="0" err="1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osagarria</a:t>
            </a:r>
            <a:r>
              <a:rPr lang="es-ES" sz="2000" b="1" i="1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Zigarreta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elektronikoak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diruditen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bezain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kaltegabeak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?: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http://revista.consumer.es/web/eu/20140101/pdf/salud-2.pdf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58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7276" y="777465"/>
            <a:ext cx="579748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  <a:tabLst>
                <a:tab pos="180340" algn="l"/>
                <a:tab pos="6661150" algn="l"/>
              </a:tabLst>
            </a:pPr>
            <a:r>
              <a:rPr lang="es-ES" sz="2800" b="1" spc="300" dirty="0" smtClean="0">
                <a:ln w="5715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2.-</a:t>
            </a:r>
            <a:r>
              <a:rPr lang="es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 </a:t>
            </a:r>
            <a:r>
              <a:rPr lang="es-ES" dirty="0" err="1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areagotzen</a:t>
            </a:r>
            <a:r>
              <a:rPr lang="es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s-ES" dirty="0" err="1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zigarroa</a:t>
            </a:r>
            <a:r>
              <a:rPr lang="es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erretzen</a:t>
            </a:r>
            <a:r>
              <a:rPr lang="es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dugunean</a:t>
            </a:r>
            <a:r>
              <a:rPr lang="es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70891" y="1840685"/>
            <a:ext cx="6096000" cy="3282950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2260">
              <a:lnSpc>
                <a:spcPct val="200000"/>
              </a:lnSpc>
              <a:spcAft>
                <a:spcPts val="1000"/>
              </a:spcAft>
              <a:tabLst>
                <a:tab pos="3510915" algn="l"/>
              </a:tabLst>
            </a:pPr>
            <a:r>
              <a:rPr lang="eu-ES" sz="16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u-ES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Sexu-erakargarritasuna.</a:t>
            </a:r>
            <a:endParaRPr lang="es-E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2260">
              <a:lnSpc>
                <a:spcPct val="200000"/>
              </a:lnSpc>
              <a:spcAft>
                <a:spcPts val="1000"/>
              </a:spcAft>
              <a:tabLst>
                <a:tab pos="3510915" algn="l"/>
              </a:tabLst>
            </a:pPr>
            <a:r>
              <a:rPr lang="eu-ES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Adimen-errendimendua.</a:t>
            </a:r>
            <a:endParaRPr lang="es-E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2260">
              <a:lnSpc>
                <a:spcPct val="200000"/>
              </a:lnSpc>
              <a:spcAft>
                <a:spcPts val="1000"/>
              </a:spcAft>
              <a:tabLst>
                <a:tab pos="3510915" algn="l"/>
              </a:tabLst>
            </a:pPr>
            <a:r>
              <a:rPr lang="eu-ES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Autoestimua.</a:t>
            </a:r>
            <a:endParaRPr lang="es-E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2260">
              <a:lnSpc>
                <a:spcPct val="200000"/>
              </a:lnSpc>
              <a:spcAft>
                <a:spcPts val="1000"/>
              </a:spcAft>
              <a:tabLst>
                <a:tab pos="3510915" algn="l"/>
              </a:tabLst>
            </a:pPr>
            <a:r>
              <a:rPr lang="eu-ES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Antsietatea.</a:t>
            </a:r>
            <a:endParaRPr lang="es-E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es-ES" sz="4000" dirty="0" smtClean="0">
                <a:ln w="38100" cap="rnd" cmpd="sng" algn="ctr">
                  <a:solidFill>
                    <a:srgbClr val="00B050"/>
                  </a:solidFill>
                  <a:prstDash val="solid"/>
                  <a:bevel/>
                </a:ln>
                <a:gradFill>
                  <a:gsLst>
                    <a:gs pos="0">
                      <a:srgbClr val="006D2A"/>
                    </a:gs>
                    <a:gs pos="50000">
                      <a:srgbClr val="009E41"/>
                    </a:gs>
                    <a:gs pos="100000">
                      <a:srgbClr val="00BD4F"/>
                    </a:gs>
                  </a:gsLst>
                  <a:lin ang="8100000" scaled="0"/>
                </a:gra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http://www.elartedelaestrategia.com/images/p603_0_04_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891" y="2691501"/>
            <a:ext cx="28098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39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39329" y="887983"/>
            <a:ext cx="214898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385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s-ES" b="1" dirty="0" err="1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Erantzuna</a:t>
            </a:r>
            <a:r>
              <a:rPr lang="es-ES" b="1" dirty="0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70043" y="2184861"/>
            <a:ext cx="8706997" cy="2400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s-ES" sz="2000" b="1" i="1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lang="es-ES" sz="2000" b="1" i="1" dirty="0" err="1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osagarria</a:t>
            </a:r>
            <a:r>
              <a:rPr lang="es-ES" sz="2000" b="1" i="1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Bienestar (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AtresMedia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)_Los fumadores ligan menos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http://www.objetivobienestar.com/bienestar/bienestar-del-entorno/-sabias-que-los-fumadores-ligan-menos-4017.html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526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8200" y="646202"/>
            <a:ext cx="8680373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u-ES" sz="2800" b="1" spc="300" smtClean="0">
                <a:ln w="5715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3.-</a:t>
            </a:r>
            <a:r>
              <a:rPr lang="eu-ES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Tabakoaren kontsumoari eta emakumeei buruzko ondorengo adierazpen hauetako bat gezurra izan daiteke. </a:t>
            </a:r>
            <a:r>
              <a:rPr lang="eu-ES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Zein?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85301" y="1901886"/>
            <a:ext cx="5721427" cy="370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0226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  <a:tabLst>
                <a:tab pos="201930" algn="l"/>
                <a:tab pos="4342130" algn="l"/>
              </a:tabLst>
            </a:pPr>
            <a:r>
              <a:rPr lang="eu-ES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Tabakoa bereziki kaltegarria da emakumearen osasunera.</a:t>
            </a:r>
            <a:endParaRPr lang="es-E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0226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  <a:tabLst>
                <a:tab pos="201930" algn="l"/>
                <a:tab pos="741680" algn="l"/>
                <a:tab pos="4342130" algn="l"/>
              </a:tabLst>
            </a:pPr>
            <a:r>
              <a:rPr lang="eu-ES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Erretzen duten emakumeek </a:t>
            </a:r>
            <a:r>
              <a:rPr lang="eu-ES" sz="16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emalezintasuna</a:t>
            </a:r>
            <a:r>
              <a:rPr lang="eu-ES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eta bat-bateko abortuak izateko arriskua areagotzen dute.</a:t>
            </a:r>
            <a:endParaRPr lang="es-E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0226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  <a:tabLst>
                <a:tab pos="201930" algn="l"/>
                <a:tab pos="741680" algn="l"/>
                <a:tab pos="4342130" algn="l"/>
              </a:tabLst>
            </a:pPr>
            <a:r>
              <a:rPr lang="eu-ES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Tabakoaren industriak emakumeak erakartzeko trikimailuak erabiltzen ditu: marka bereziak, koloretako bilgarriak eta edertasunari eta independentziari buruzko </a:t>
            </a:r>
            <a:r>
              <a:rPr lang="eu-ES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publizitatea.</a:t>
            </a:r>
          </a:p>
          <a:p>
            <a:pPr marL="342900" marR="30226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  <a:tabLst>
                <a:tab pos="201930" algn="l"/>
                <a:tab pos="741680" algn="l"/>
                <a:tab pos="4342130" algn="l"/>
              </a:tabLst>
            </a:pPr>
            <a:r>
              <a:rPr lang="eu-ES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Erretzaileak </a:t>
            </a:r>
            <a:r>
              <a:rPr lang="eu-ES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ahozko antisorgailuak hartzen baditu, handitu egiten du bihotzeko gaitzak izateko </a:t>
            </a:r>
            <a:r>
              <a:rPr lang="eu-ES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arriskua.</a:t>
            </a:r>
          </a:p>
          <a:p>
            <a:pPr marL="342900" marR="30226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  <a:tabLst>
                <a:tab pos="201930" algn="l"/>
                <a:tab pos="741680" algn="l"/>
                <a:tab pos="4342130" algn="l"/>
              </a:tabLst>
            </a:pPr>
            <a:r>
              <a:rPr lang="eu-ES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Erretzeak </a:t>
            </a:r>
            <a:r>
              <a:rPr lang="eu-ES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ederrago egiten du emakumea</a:t>
            </a:r>
            <a:endParaRPr lang="es-ES" sz="1600" dirty="0"/>
          </a:p>
        </p:txBody>
      </p:sp>
      <p:pic>
        <p:nvPicPr>
          <p:cNvPr id="6" name="Imagen 5" descr="http://www.sedet.es/webcms/usuario/noticias/miniaturas/20151020120543fumador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993" y="2407280"/>
            <a:ext cx="3086100" cy="22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071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04112" y="693141"/>
            <a:ext cx="1527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35" algn="ctr">
              <a:lnSpc>
                <a:spcPct val="200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es-ES" b="1" dirty="0" err="1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Erantzuna</a:t>
            </a:r>
            <a:r>
              <a:rPr lang="es-ES" b="1" dirty="0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04" y="1649928"/>
            <a:ext cx="9771962" cy="4571695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69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584" y="1114681"/>
            <a:ext cx="8892596" cy="376932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793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02" y="1271288"/>
            <a:ext cx="8892596" cy="4315424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55" y="431860"/>
            <a:ext cx="46926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5493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174</Words>
  <Application>Microsoft Office PowerPoint</Application>
  <PresentationFormat>Panorámica</PresentationFormat>
  <Paragraphs>49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Fernandez Lopez, Mª Lorena</dc:creator>
  <cp:lastModifiedBy>Fernandez Lopez, Mª Lorena</cp:lastModifiedBy>
  <cp:revision>16</cp:revision>
  <dcterms:created xsi:type="dcterms:W3CDTF">2019-09-06T07:31:16Z</dcterms:created>
  <dcterms:modified xsi:type="dcterms:W3CDTF">2019-09-06T09:01:45Z</dcterms:modified>
</cp:coreProperties>
</file>